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ED01A-42A0-4E3E-A4AC-32756DFBC0B7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9A1F8-AD15-4BF9-A2A9-D59A753B1B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38200-8A38-4785-B285-0B90FBC7B5D5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3AA90-676B-4C6D-8820-8197274DE9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AA90-676B-4C6D-8820-8197274DE91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935E-B3C9-49AD-93D9-B208DC8B6A5F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872D-74DC-4880-9648-501F511740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935E-B3C9-49AD-93D9-B208DC8B6A5F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872D-74DC-4880-9648-501F511740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935E-B3C9-49AD-93D9-B208DC8B6A5F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872D-74DC-4880-9648-501F511740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935E-B3C9-49AD-93D9-B208DC8B6A5F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872D-74DC-4880-9648-501F511740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935E-B3C9-49AD-93D9-B208DC8B6A5F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872D-74DC-4880-9648-501F511740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935E-B3C9-49AD-93D9-B208DC8B6A5F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872D-74DC-4880-9648-501F511740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935E-B3C9-49AD-93D9-B208DC8B6A5F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872D-74DC-4880-9648-501F511740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935E-B3C9-49AD-93D9-B208DC8B6A5F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872D-74DC-4880-9648-501F511740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935E-B3C9-49AD-93D9-B208DC8B6A5F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872D-74DC-4880-9648-501F511740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935E-B3C9-49AD-93D9-B208DC8B6A5F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872D-74DC-4880-9648-501F511740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935E-B3C9-49AD-93D9-B208DC8B6A5F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872D-74DC-4880-9648-501F511740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B935E-B3C9-49AD-93D9-B208DC8B6A5F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E872D-74DC-4880-9648-501F511740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fleerbr\Local%20Settings\Temporary%20Internet%20Files\Content.IE5\XPQNJG9J\MS900388407%5b1%5d.wav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audio" Target="file:///C:\Documents%20and%20Settings\fleerbr\Local%20Settings\Temporary%20Internet%20Files\Content.IE5\XPQNJG9J\MS910219951%5b1%5d.wav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curiouschapbooks.com/Catalog_of_Curious_Chapbooks/True_Stories_from_the_Titanic/Astors/body_astors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curiouschapbooks.com/Catalog_of_Curious_Chapbooks/True_Stories_from_the_Titanic/Brown/body_brown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en.wikipedia.org/wiki/File:Goodwinfamily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696200" cy="2514600"/>
          </a:xfrm>
        </p:spPr>
        <p:txBody>
          <a:bodyPr>
            <a:normAutofit/>
          </a:bodyPr>
          <a:lstStyle/>
          <a:p>
            <a:r>
              <a:rPr lang="en-US" sz="8000" i="1" dirty="0" smtClean="0">
                <a:latin typeface="Copperplate Gothic Bold" pitchFamily="34" charset="0"/>
              </a:rPr>
              <a:t>Titanic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2209800"/>
          </a:xfrm>
        </p:spPr>
        <p:txBody>
          <a:bodyPr>
            <a:normAutofit fontScale="70000" lnSpcReduction="20000"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z="4200" dirty="0" smtClean="0">
                <a:solidFill>
                  <a:srgbClr val="FF0000"/>
                </a:solidFill>
              </a:rPr>
              <a:t>Brenda Fleer</a:t>
            </a:r>
          </a:p>
          <a:p>
            <a:r>
              <a:rPr lang="en-US" sz="4200" dirty="0" smtClean="0">
                <a:solidFill>
                  <a:srgbClr val="FF0000"/>
                </a:solidFill>
              </a:rPr>
              <a:t>April 3, 2013</a:t>
            </a:r>
          </a:p>
          <a:p>
            <a:r>
              <a:rPr lang="en-US" sz="4200" dirty="0" smtClean="0">
                <a:solidFill>
                  <a:srgbClr val="FF0000"/>
                </a:solidFill>
              </a:rPr>
              <a:t>Language Arts 1-2</a:t>
            </a:r>
            <a:endParaRPr lang="en-US" sz="4200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://upload.wikimedia.org/wikipedia/commons/thumb/f/fd/RMS_Titanic_3.jpg/300px-RMS_Titanic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828800"/>
            <a:ext cx="4072216" cy="2999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etc.usf.edu/clipart/34200/34294/nclock-11-40_34294_mt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0"/>
            <a:ext cx="3733800" cy="3733800"/>
          </a:xfrm>
          <a:prstGeom prst="rect">
            <a:avLst/>
          </a:prstGeom>
          <a:noFill/>
        </p:spPr>
      </p:pic>
      <p:pic>
        <p:nvPicPr>
          <p:cNvPr id="22532" name="Picture 4" descr="https://encrypted-tbn0.gstatic.com/images?q=tbn:ANd9GcTZTOR3UDdvIALNhK7wc_Tl7AesPG4DcH-wuXuHvH4SE3iXP593ec9bz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429000"/>
            <a:ext cx="2628900" cy="2628900"/>
          </a:xfrm>
          <a:prstGeom prst="rect">
            <a:avLst/>
          </a:prstGeom>
          <a:noFill/>
        </p:spPr>
      </p:pic>
      <p:pic>
        <p:nvPicPr>
          <p:cNvPr id="22533" name="Picture 5" descr="C:\Documents and Settings\fleerbr\Local Settings\Temporary Internet Files\Content.IE5\XPQNJG9J\MM900046602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066800"/>
            <a:ext cx="3576638" cy="1647875"/>
          </a:xfrm>
          <a:prstGeom prst="rect">
            <a:avLst/>
          </a:prstGeom>
          <a:noFill/>
        </p:spPr>
      </p:pic>
      <p:pic>
        <p:nvPicPr>
          <p:cNvPr id="6" name="MS900388407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5344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s://encrypted-tbn3.gstatic.com/images?q=tbn:ANd9GcRT_-kF1Wsd49shAabrKrg9iH4ImHx1O5HQ1cijahEjhXbHxFO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230797" cy="3581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18350" y="304800"/>
            <a:ext cx="5914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Distress signals sent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5257800"/>
            <a:ext cx="6565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Ignored by </a:t>
            </a:r>
            <a:r>
              <a:rPr lang="en-US" sz="5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Californian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encrypted-tbn2.gstatic.com/images?q=tbn:ANd9GcSxYZSy2nfgCo9Jk53b9tWEpXzE4kl1PhIVDDFJtLta173Rs1z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66800"/>
            <a:ext cx="6610555" cy="4343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45774" y="5562600"/>
            <a:ext cx="7303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Closest ship--too late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04800"/>
            <a:ext cx="7866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2:05 a.m.—April 15, 1912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5602" name="Picture 2" descr="https://encrypted-tbn0.gstatic.com/images?q=tbn:ANd9GcRnWHV-VgCosIamSyGL441gk5xs0Bm_cyeGTiv9hD3pLwmOFW7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95400"/>
            <a:ext cx="4572000" cy="255881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69574" y="3962400"/>
            <a:ext cx="7210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Plunged to its </a:t>
            </a:r>
            <a:r>
              <a:rPr lang="en-US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death</a:t>
            </a:r>
            <a:endParaRPr lang="en-US" sz="5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973" y="4876800"/>
            <a:ext cx="8567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Over half still on board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encrypted-tbn1.gstatic.com/images?q=tbn:ANd9GcR-sNEPbnPHGp2c2llF1pTcNiMsdtFda28gY37FUYXn-O6020Bbd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356938" cy="3352800"/>
          </a:xfrm>
          <a:prstGeom prst="rect">
            <a:avLst/>
          </a:prstGeom>
          <a:noFill/>
        </p:spPr>
      </p:pic>
      <p:pic>
        <p:nvPicPr>
          <p:cNvPr id="26628" name="Picture 4" descr="https://encrypted-tbn0.gstatic.com/images?q=tbn:ANd9GcR5xepYewRTvdV4uO-hF7YIJ8w38d2sNQaZso8BgInwdHmBRQirL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645100"/>
            <a:ext cx="4114800" cy="2860476"/>
          </a:xfrm>
          <a:prstGeom prst="rect">
            <a:avLst/>
          </a:prstGeom>
          <a:noFill/>
        </p:spPr>
      </p:pic>
      <p:pic>
        <p:nvPicPr>
          <p:cNvPr id="26630" name="Picture 6" descr="https://encrypted-tbn3.gstatic.com/images?q=tbn:ANd9GcSmLZT-sYlg7JsQ8HaSlFw7hMS1qbmvtSiFt73Z6nY0roMM1I1A7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04800"/>
            <a:ext cx="3320736" cy="220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" y="4495800"/>
            <a:ext cx="4050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705 Survivors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486400"/>
            <a:ext cx="4953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398 bodies recovered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295400"/>
            <a:ext cx="66294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Natural Disaster</a:t>
            </a:r>
          </a:p>
          <a:p>
            <a:pPr algn="ctr"/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 </a:t>
            </a:r>
          </a:p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Human Error?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209800"/>
            <a:ext cx="6781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BOTH!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533400"/>
            <a:ext cx="3954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Nicknames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4190" y="1371600"/>
            <a:ext cx="7390613" cy="38779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precautions ignored</a:t>
            </a:r>
          </a:p>
          <a:p>
            <a:pPr algn="ctr">
              <a:buFont typeface="Arial" pitchFamily="34" charset="0"/>
              <a:buChar char="•"/>
            </a:pP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Water-tight compartments</a:t>
            </a:r>
          </a:p>
          <a:p>
            <a:pPr algn="ctr">
              <a:buFont typeface="Arial" pitchFamily="34" charset="0"/>
              <a:buChar char="•"/>
            </a:pPr>
            <a:r>
              <a:rPr lang="en-U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Ignored iceberg warnings</a:t>
            </a:r>
          </a:p>
          <a:p>
            <a:pPr algn="ctr">
              <a:buFont typeface="Arial" pitchFamily="34" charset="0"/>
              <a:buChar char="•"/>
            </a:pP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Not enough lifeboats </a:t>
            </a:r>
          </a:p>
          <a:p>
            <a:pPr algn="ctr">
              <a:buFont typeface="Arial" pitchFamily="34" charset="0"/>
              <a:buChar char="•"/>
            </a:pPr>
            <a:r>
              <a:rPr lang="en-U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No lifeboat drills</a:t>
            </a:r>
          </a:p>
          <a:p>
            <a:pPr algn="ctr">
              <a:buFont typeface="Arial" pitchFamily="34" charset="0"/>
              <a:buChar char="•"/>
            </a:pP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Lifeboats not filled to capacity</a:t>
            </a:r>
          </a:p>
          <a:p>
            <a:pPr algn="ctr">
              <a:buFont typeface="Arial" pitchFamily="34" charset="0"/>
              <a:buChar char="•"/>
            </a:pPr>
            <a:endParaRPr lang="en-US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609600"/>
            <a:ext cx="5244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MAJOR CHANGES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7217" y="1676400"/>
            <a:ext cx="7797456" cy="39087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New Laws—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Lifeboats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Safe speeds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Communication systems—</a:t>
            </a: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Including International Iceberg Patrol</a:t>
            </a:r>
            <a:endParaRPr lang="en-US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7277" y="2967335"/>
            <a:ext cx="5969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Nothing </a:t>
            </a:r>
            <a:r>
              <a:rPr lang="en-US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 infallible!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9879170">
            <a:off x="5941" y="1611546"/>
            <a:ext cx="59992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Millionaire’s Special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 rot="1502702">
            <a:off x="4322557" y="2759156"/>
            <a:ext cx="4600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Unsinkable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4495800"/>
            <a:ext cx="5114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Wonder Ship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2,200 Passengers &amp; Crew</a:t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, 3</a:t>
            </a:r>
            <a:r>
              <a:rPr lang="en-US" baseline="30000" dirty="0" smtClean="0"/>
              <a:t>rd</a:t>
            </a:r>
            <a:r>
              <a:rPr lang="en-US" dirty="0" smtClean="0"/>
              <a:t> Class </a:t>
            </a:r>
            <a:endParaRPr lang="en-US" dirty="0"/>
          </a:p>
        </p:txBody>
      </p:sp>
      <p:pic>
        <p:nvPicPr>
          <p:cNvPr id="15362" name="Picture 2" descr="http://perceptivetravel.com/blog/wp-content/titanic-boarding-pas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3352800" cy="5133975"/>
          </a:xfrm>
          <a:prstGeom prst="rect">
            <a:avLst/>
          </a:prstGeom>
          <a:noFill/>
        </p:spPr>
      </p:pic>
      <p:pic>
        <p:nvPicPr>
          <p:cNvPr id="15364" name="Picture 4" descr="https://encrypted-tbn0.gstatic.com/images?q=tbn:ANd9GcRL14FrCLAOVFgoI8jRxtwOkIgTl7KqVXemsa8P8T1WrKmA0Dk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286000"/>
            <a:ext cx="5175249" cy="3105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33400"/>
            <a:ext cx="2913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New York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cxnSp>
        <p:nvCxnSpPr>
          <p:cNvPr id="6" name="Curved Connector 5"/>
          <p:cNvCxnSpPr/>
          <p:nvPr/>
        </p:nvCxnSpPr>
        <p:spPr>
          <a:xfrm rot="10800000">
            <a:off x="1752600" y="1371600"/>
            <a:ext cx="4419600" cy="4343400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09800" y="5562600"/>
            <a:ext cx="6747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Southampton, England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0425" y="2967335"/>
            <a:ext cx="7803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Wednesday, April 10, 1912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" name="MS910219951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3" name="MS900069736[1].wav">
            <a:hlinkClick r:id="" action="ppaction://media"/>
          </p:cNvPr>
          <p:cNvPicPr>
            <a:picLocks noRot="1" noChangeAspect="1"/>
          </p:cNvPicPr>
          <p:nvPr>
            <a:wavAudioFile r:embed="rId2" name="MS900069736[1].wav"/>
          </p:nvPr>
        </p:nvPicPr>
        <p:blipFill>
          <a:blip r:embed="rId5" cstate="print"/>
          <a:stretch>
            <a:fillRect/>
          </a:stretch>
        </p:blipFill>
        <p:spPr>
          <a:xfrm>
            <a:off x="3048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659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uriouschapbooks.com/Catalog_of_Curious_Chapbooks/True_Stories_from_the_Titanic/straus_t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3048000" cy="30289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505200" y="1371600"/>
            <a:ext cx="5638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Isador &amp; Ida Straus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4572000"/>
            <a:ext cx="7848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Macy’s Department Store </a:t>
            </a:r>
          </a:p>
          <a:p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curiouschapbooks.com/Catalog_of_Curious_Chapbooks/True_Stories_from_the_Titanic/astors_tin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8680" y="914400"/>
            <a:ext cx="3976720" cy="3657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914400"/>
            <a:ext cx="514249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John Jacob Astor 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&amp; 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Madeline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618" y="4572000"/>
            <a:ext cx="43695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Wealthiest</a:t>
            </a:r>
          </a:p>
          <a:p>
            <a:pPr algn="ctr">
              <a:buFont typeface="Arial" pitchFamily="34" charset="0"/>
              <a:buChar char="•"/>
            </a:pP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Controversy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curiouschapbooks.com/Catalog_of_Curious_Chapbooks/True_Stories_from_the_Titanic/brown_tin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905000"/>
            <a:ext cx="3549739" cy="3429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5368" y="838200"/>
            <a:ext cx="9048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“Unsinkable” Molly Brown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5486400"/>
            <a:ext cx="4283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“New Money”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upload.wikimedia.org/wikipedia/commons/thumb/d/d3/Goodwinfamily.jpg/200px-Goodwinfamil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00200"/>
            <a:ext cx="5156387" cy="3429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447800" y="5257800"/>
            <a:ext cx="6047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Goodwin Family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9573" y="762000"/>
            <a:ext cx="7286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Trip Began smoothly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2514600"/>
            <a:ext cx="6494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 iceberg warnings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3962400"/>
            <a:ext cx="7005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“FULL SPEED AHEAD”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149</Words>
  <Application>Microsoft Office PowerPoint</Application>
  <PresentationFormat>On-screen Show (4:3)</PresentationFormat>
  <Paragraphs>53</Paragraphs>
  <Slides>19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Titanic </vt:lpstr>
      <vt:lpstr>Slide 2</vt:lpstr>
      <vt:lpstr>2,200 Passengers &amp; Crew 1st, 2nd, 3rd Class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Quincy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Titanic</dc:title>
  <dc:creator>fleerbr</dc:creator>
  <cp:lastModifiedBy>heberlco</cp:lastModifiedBy>
  <cp:revision>26</cp:revision>
  <dcterms:created xsi:type="dcterms:W3CDTF">2013-03-21T19:27:59Z</dcterms:created>
  <dcterms:modified xsi:type="dcterms:W3CDTF">2014-04-04T13:11:26Z</dcterms:modified>
</cp:coreProperties>
</file>